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5" r:id="rId2"/>
    <p:sldMasterId id="2147483841" r:id="rId3"/>
    <p:sldMasterId id="2147483801" r:id="rId4"/>
    <p:sldMasterId id="2147483830" r:id="rId5"/>
    <p:sldMasterId id="2147483833" r:id="rId6"/>
    <p:sldMasterId id="2147483838" r:id="rId7"/>
  </p:sldMasterIdLst>
  <p:notesMasterIdLst>
    <p:notesMasterId r:id="rId42"/>
  </p:notesMasterIdLst>
  <p:sldIdLst>
    <p:sldId id="282" r:id="rId8"/>
    <p:sldId id="380" r:id="rId9"/>
    <p:sldId id="453" r:id="rId10"/>
    <p:sldId id="454" r:id="rId11"/>
    <p:sldId id="455" r:id="rId12"/>
    <p:sldId id="484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7" r:id="rId23"/>
    <p:sldId id="466" r:id="rId24"/>
    <p:sldId id="468" r:id="rId25"/>
    <p:sldId id="469" r:id="rId26"/>
    <p:sldId id="470" r:id="rId27"/>
    <p:sldId id="485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80" r:id="rId37"/>
    <p:sldId id="481" r:id="rId38"/>
    <p:sldId id="482" r:id="rId39"/>
    <p:sldId id="483" r:id="rId40"/>
    <p:sldId id="450" r:id="rId41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" id="{9BC906B2-097A-7845-A565-421D1059C282}">
          <p14:sldIdLst>
            <p14:sldId id="282"/>
          </p14:sldIdLst>
        </p14:section>
        <p14:section name="Interior" id="{D8A0EF47-F7BB-4040-A5CD-616C45D61098}">
          <p14:sldIdLst>
            <p14:sldId id="380"/>
            <p14:sldId id="453"/>
            <p14:sldId id="454"/>
            <p14:sldId id="455"/>
            <p14:sldId id="484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7"/>
            <p14:sldId id="466"/>
            <p14:sldId id="468"/>
            <p14:sldId id="469"/>
            <p14:sldId id="470"/>
            <p14:sldId id="485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802948-7126-6F1A-2930-09D89C7969AF}" name="Georgoulakis, Steve" initials="GS" userId="S::Steve.Georgoulakis@usaa.com::deb307e2-0cdd-47d4-8b1e-054ab4cef447" providerId="AD"/>
  <p188:author id="{7BEC8067-22B8-A118-C89C-40CA74C4A523}" name="Samantha Salazar" initials="SS" userId="S::ssalazar@mvculture.com::1d602b40-9561-46a7-82cd-14c05aaece5d" providerId="AD"/>
  <p188:author id="{89145C7F-C4FD-2B96-D275-C4C78430E811}" name="Sean Wood" initials="SW" userId="afb9e93939c3130d" providerId="Windows Liv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athleen M CIV USN NAS WBY WA (USA)" initials="JKMCUNWW(" lastIdx="12" clrIdx="0">
    <p:extLst>
      <p:ext uri="{19B8F6BF-5375-455C-9EA6-DF929625EA0E}">
        <p15:presenceInfo xmlns:p15="http://schemas.microsoft.com/office/powerpoint/2012/main" userId="S-1-5-21-283434708-1855628083-519896044-270537" providerId="AD"/>
      </p:ext>
    </p:extLst>
  </p:cmAuthor>
  <p:cmAuthor id="2" name="Armstrong-Milete, Kendra T CTR NAS Corpus Christi, N9" initials="AKTCNCCN" lastIdx="3" clrIdx="1">
    <p:extLst>
      <p:ext uri="{19B8F6BF-5375-455C-9EA6-DF929625EA0E}">
        <p15:presenceInfo xmlns:p15="http://schemas.microsoft.com/office/powerpoint/2012/main" userId="S-1-5-21-283434708-1855628083-519896044-5502800" providerId="AD"/>
      </p:ext>
    </p:extLst>
  </p:cmAuthor>
  <p:cmAuthor id="3" name="Baker, John C CIV CNIC HQ, N911" initials="JCB" lastIdx="17" clrIdx="2">
    <p:extLst>
      <p:ext uri="{19B8F6BF-5375-455C-9EA6-DF929625EA0E}">
        <p15:presenceInfo xmlns:p15="http://schemas.microsoft.com/office/powerpoint/2012/main" userId="Baker, John C CIV CNIC HQ, N911" providerId="None"/>
      </p:ext>
    </p:extLst>
  </p:cmAuthor>
  <p:cmAuthor id="4" name="Casey-Macias, Catherine" initials="CMC" lastIdx="42" clrIdx="3">
    <p:extLst>
      <p:ext uri="{19B8F6BF-5375-455C-9EA6-DF929625EA0E}">
        <p15:presenceInfo xmlns:p15="http://schemas.microsoft.com/office/powerpoint/2012/main" userId="S::Catherine.Casey-Macias@usaa.com::3d950b72-5456-4272-a83a-12fa3133bb18" providerId="AD"/>
      </p:ext>
    </p:extLst>
  </p:cmAuthor>
  <p:cmAuthor id="5" name="Samantha Salazar" initials="SS" lastIdx="1" clrIdx="4">
    <p:extLst>
      <p:ext uri="{19B8F6BF-5375-455C-9EA6-DF929625EA0E}">
        <p15:presenceInfo xmlns:p15="http://schemas.microsoft.com/office/powerpoint/2012/main" userId="S::ssalazar@mvculture.com::1d602b40-9561-46a7-82cd-14c05aaece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2B608B"/>
    <a:srgbClr val="EDB21B"/>
    <a:srgbClr val="EB8D36"/>
    <a:srgbClr val="4D2070"/>
    <a:srgbClr val="AB344A"/>
    <a:srgbClr val="D6B059"/>
    <a:srgbClr val="033A61"/>
    <a:srgbClr val="3E3E3F"/>
    <a:srgbClr val="D0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86400" autoAdjust="0"/>
  </p:normalViewPr>
  <p:slideViewPr>
    <p:cSldViewPr snapToGrid="0" snapToObjects="1">
      <p:cViewPr varScale="1">
        <p:scale>
          <a:sx n="92" d="100"/>
          <a:sy n="92" d="100"/>
        </p:scale>
        <p:origin x="12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5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C76C-582D-524B-BFE1-27F98059DCF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A9D3-4FD5-7346-98F4-B0A01A7C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9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5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2B329D1B-4694-EE49-A273-14FAF3BB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088" y="2648772"/>
            <a:ext cx="3223350" cy="199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aseline="0">
                <a:solidFill>
                  <a:srgbClr val="004072"/>
                </a:solidFill>
                <a:latin typeface="Aria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6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0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2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36466"/>
                </a:solidFill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EDD10EF-4869-3D4C-9367-1604606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2CA1877-EDA6-A043-9E70-CEBBFDB5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805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9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1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42B5F-B18C-4108-67BF-77534523A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0821" cy="6855616"/>
          </a:xfrm>
          <a:prstGeom prst="rect">
            <a:avLst/>
          </a:prstGeom>
        </p:spPr>
      </p:pic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B182BA9F-E571-E949-B710-C999D25F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48" y="2409901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DCCDDFEF-0F68-7477-A9BE-4D8F96D9EA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589815-2033-5B5B-0C56-A68311D4C8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CB25A5-13BC-0C97-3496-14E5989E29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" y="-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68525A21-B491-3C74-2FD5-13B55658C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098604" cy="6823953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35" y="36512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3535" y="1825625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F9F6-CDC6-6468-EC1F-9A8C745CC3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631122-80BB-DD6E-B657-F6A28B113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2A984A-1987-8C44-AA9C-0507C9EA1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B7147E33-40F0-A280-7158-451E1580D799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0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7EDEC9D-708B-DDB7-90E3-196CF19497A3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2B2A-9564-85FD-B586-EC86EE8A3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Videos/Navy%20Marriage%20Video%2009%20-%20Credit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/imgres?imgurl=https%3A%2F%2Fwww.militaryonesource.mil%2Fwp-content%2Fthemes%2Fmos-core%2Fassets%2Fimages%2Flogo-militaryonesource.svg&amp;imgrefurl=https%3A%2F%2Fwww.militaryonesource.mil%2F&amp;tbnid=_I4aW1GzGzOtVM&amp;vet=12ahUKEwi5vuD59JT7AhVlkGoFHRf0BFkQMygAegUIARCzAQ..i&amp;docid=HSyxoQBbOiKX9M&amp;w=800&amp;h=640&amp;q=military%20onesource%20logo&amp;client=firefox-b-1-d&amp;ved=2ahUKEwi5vuD59JT7AhVlkGoFHRf0BFkQMygAegUIARCzAQ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7E794E4E-995B-D1DA-984A-3565425B79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80614" y="3549471"/>
            <a:ext cx="4440264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Post-Deployment</a:t>
            </a:r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B3C58C44-340D-1748-BCBF-947D55D091C1}"/>
              </a:ext>
            </a:extLst>
          </p:cNvPr>
          <p:cNvSpPr txBox="1">
            <a:spLocks/>
          </p:cNvSpPr>
          <p:nvPr/>
        </p:nvSpPr>
        <p:spPr>
          <a:xfrm>
            <a:off x="7715023" y="110915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12B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0446411-EE73-4A11-0CE2-AEF291DEFF55}"/>
              </a:ext>
            </a:extLst>
          </p:cNvPr>
          <p:cNvSpPr txBox="1"/>
          <p:nvPr/>
        </p:nvSpPr>
        <p:spPr>
          <a:xfrm>
            <a:off x="4443210" y="4296137"/>
            <a:ext cx="1899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OPNAV-PDFRT-2.0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D36C4E1-CB0C-E439-249A-680C9D2A4012}"/>
              </a:ext>
            </a:extLst>
          </p:cNvPr>
          <p:cNvSpPr txBox="1"/>
          <p:nvPr/>
        </p:nvSpPr>
        <p:spPr>
          <a:xfrm>
            <a:off x="268095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OPNAV-PDFRT-2.0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10361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E0445C-E4E9-4330-E992-AE2855F6E8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Tax Fundamentals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B697B1F-B031-26A3-4923-D444CC26C464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6398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Types of taxes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Federal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FICA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State income taxes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Tax benefits for Service members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4071"/>
                </a:solidFill>
              </a:rPr>
              <a:t>BAH, BAS, and CZTE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4071"/>
                </a:solidFill>
              </a:rPr>
              <a:t>TSP and potential tax savings 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Potential changes to your tax situation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4071"/>
                </a:solidFill>
              </a:rPr>
              <a:t>Review and adjust withholding on </a:t>
            </a:r>
            <a:r>
              <a:rPr lang="en-US" dirty="0" err="1">
                <a:solidFill>
                  <a:srgbClr val="004071"/>
                </a:solidFill>
              </a:rPr>
              <a:t>myPay</a:t>
            </a:r>
            <a:endParaRPr lang="en-US" dirty="0">
              <a:solidFill>
                <a:srgbClr val="004071"/>
              </a:solidFill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4071"/>
                </a:solidFill>
              </a:rPr>
              <a:t>IRS Tax Withholding Estimator</a:t>
            </a: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81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7266" y="3119870"/>
            <a:ext cx="7496734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Consumer Protections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893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862EF1B9-383B-5592-CF01-9888B82D83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Consumer Protections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59B2456-EF00-D488-699E-E74D4F753AA7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7097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Know your rights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Servicemembers Civil Relief Act (SCRA)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spc="-5" dirty="0">
                <a:solidFill>
                  <a:srgbClr val="004072"/>
                </a:solidFill>
                <a:latin typeface="Arial"/>
                <a:cs typeface="Arial"/>
              </a:rPr>
              <a:t>Military Lending Act (MLA)</a:t>
            </a:r>
            <a:endParaRPr lang="en-US" sz="2000" b="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</a:t>
            </a: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nstallation legal office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Civil judgments delayed while deployed need to be addressed</a:t>
            </a:r>
            <a:endParaRPr lang="en-US" sz="250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Eviction and foreclosure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dgment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repossession or seizure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loans</a:t>
            </a:r>
            <a:endParaRPr lang="en-US" sz="2000" b="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5080" lvl="1" indent="-228600"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endParaRPr lang="en-US" sz="18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12" name="Picture 11" descr="Paper with hand icon indicating additional resource.">
            <a:extLst>
              <a:ext uri="{FF2B5EF4-FFF2-40B4-BE49-F238E27FC236}">
                <a16:creationId xmlns:a16="http://schemas.microsoft.com/office/drawing/2014/main" id="{D802B9B3-19EF-2FB1-BF32-73029007C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5A3254-DFD6-C490-EBD7-52B6A60F6498}"/>
              </a:ext>
            </a:extLst>
          </p:cNvPr>
          <p:cNvSpPr txBox="1"/>
          <p:nvPr/>
        </p:nvSpPr>
        <p:spPr>
          <a:xfrm>
            <a:off x="808601" y="6414560"/>
            <a:ext cx="692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Consumer Protection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Sources for Help for Military Consumers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 </a:t>
            </a:r>
          </a:p>
        </p:txBody>
      </p:sp>
    </p:spTree>
    <p:extLst>
      <p:ext uri="{BB962C8B-B14F-4D97-AF65-F5344CB8AC3E}">
        <p14:creationId xmlns:p14="http://schemas.microsoft.com/office/powerpoint/2010/main" val="202773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B16649-CBD8-9A9A-7F52-A2AE1DF56F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Active-Duty Alerts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C11424F-3BEE-0089-62E9-684ED2EFB916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4098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Active-duty alerts and security freeze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Good for one year unless you remove sooner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Must contact each of three agencies to remove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Identity theft protections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Know the signs of identity theft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 how to defend yourself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https://www.identitytheft.gov/ </a:t>
            </a: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or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i="1" spc="-15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15" dirty="0" err="1">
                <a:solidFill>
                  <a:srgbClr val="004071"/>
                </a:solidFill>
                <a:latin typeface="Arial"/>
                <a:cs typeface="Arial"/>
              </a:rPr>
              <a:t>consumer.gov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8500" marR="5080" lvl="1" indent="-228600"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endParaRPr lang="en-US" sz="18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985D204C-5D7F-C77C-2C8D-E518622607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0FD222-26E4-7FC5-74B8-ECD99EF25A6A}"/>
              </a:ext>
            </a:extLst>
          </p:cNvPr>
          <p:cNvSpPr txBox="1"/>
          <p:nvPr/>
        </p:nvSpPr>
        <p:spPr>
          <a:xfrm>
            <a:off x="808601" y="6414560"/>
            <a:ext cx="692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Consumer Protections Handout and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Post-Deployment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Counselee Checklist Available  </a:t>
            </a:r>
          </a:p>
        </p:txBody>
      </p:sp>
    </p:spTree>
    <p:extLst>
      <p:ext uri="{BB962C8B-B14F-4D97-AF65-F5344CB8AC3E}">
        <p14:creationId xmlns:p14="http://schemas.microsoft.com/office/powerpoint/2010/main" val="81539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6AA4BC8-4ED4-2714-BA88-4D2D9D35A3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Misleading Consumer Practices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CA444E6-8664-58A4-C82D-3837D5F4BE94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7898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Recognize scams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Multilevel marketing / pyramid scheme</a:t>
            </a:r>
            <a:endParaRPr lang="en-US" sz="2000" b="0" spc="-5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spc="-5" dirty="0">
                <a:solidFill>
                  <a:srgbClr val="004072"/>
                </a:solidFill>
                <a:latin typeface="Arial"/>
                <a:cs typeface="Arial"/>
              </a:rPr>
              <a:t>Get rich quick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Too good to be true</a:t>
            </a:r>
            <a:endParaRPr lang="en-US" sz="1800" dirty="0">
              <a:solidFill>
                <a:srgbClr val="004072"/>
              </a:solidFill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Protect yourself</a:t>
            </a:r>
            <a:endParaRPr lang="en-US" sz="250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2000" b="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shop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on it</a:t>
            </a:r>
            <a:endParaRPr lang="en-US" sz="18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Report a complaint</a:t>
            </a: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68F2C7F7-2035-D62B-3D61-0AF9E39C5A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A3DAC0-48A7-4F55-F769-B0400F2FC5C3}"/>
              </a:ext>
            </a:extLst>
          </p:cNvPr>
          <p:cNvSpPr txBox="1"/>
          <p:nvPr/>
        </p:nvSpPr>
        <p:spPr>
          <a:xfrm>
            <a:off x="808601" y="6414560"/>
            <a:ext cx="692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 of Help for Military Consumers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251884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4044" y="3119870"/>
            <a:ext cx="6691745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Major Purchases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5728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F7A989A-238D-7F94-F440-20DFBAEE72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Major Purchase Considerations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7981CFE-189E-F5FE-2A02-03C434957977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639803" cy="485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marR="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Make smart purchases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Logic beats emotion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Additional costs matter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Shop around</a:t>
            </a:r>
          </a:p>
          <a:p>
            <a:pPr marL="237744" lvl="0" indent="-228600">
              <a:lnSpc>
                <a:spcPct val="100000"/>
              </a:lnSpc>
              <a:spcBef>
                <a:spcPts val="700"/>
              </a:spcBef>
              <a:defRPr/>
            </a:pPr>
            <a:r>
              <a:rPr lang="en-US" dirty="0"/>
              <a:t>Transportation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/>
              <a:t>Analyze your needs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/>
              <a:t>Review your spending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/>
              <a:t>Attend FFSC Car Buying class</a:t>
            </a:r>
          </a:p>
          <a:p>
            <a:pPr marL="237744" marR="0" lvl="0" indent="-228600" algn="l" defTabSz="685766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Housing 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dirty="0"/>
              <a:t>5 Rules of Buying a House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 </a:t>
            </a:r>
          </a:p>
          <a:p>
            <a:pPr marL="694944" marR="0" lvl="1" indent="-2286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Attend FFSC Home Buying class</a:t>
            </a: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F62F2FDA-B9BD-6DC0-5AE3-179537FA51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DC4405-078C-EBCD-15E5-4EB1E1FDF060}"/>
              </a:ext>
            </a:extLst>
          </p:cNvPr>
          <p:cNvSpPr txBox="1"/>
          <p:nvPr/>
        </p:nvSpPr>
        <p:spPr>
          <a:xfrm>
            <a:off x="808601" y="6414560"/>
            <a:ext cx="692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Purchases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Rules of Buying a House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Handouts Available  </a:t>
            </a:r>
          </a:p>
        </p:txBody>
      </p:sp>
    </p:spTree>
    <p:extLst>
      <p:ext uri="{BB962C8B-B14F-4D97-AF65-F5344CB8AC3E}">
        <p14:creationId xmlns:p14="http://schemas.microsoft.com/office/powerpoint/2010/main" val="141355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CC42CA-3046-A31B-D875-1AF671F5AD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Student Loan Repayment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7A5CF8A-399C-3A21-FADD-43BF31F5019A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683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HEROES Act waiver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Federal loans only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Exempt from reporting family income while deployed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Paying off student loans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Management strategies</a:t>
            </a:r>
          </a:p>
          <a:p>
            <a:pPr marL="1155682" lvl="2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z="2000" dirty="0">
                <a:solidFill>
                  <a:srgbClr val="004071"/>
                </a:solidFill>
                <a:latin typeface="Arial"/>
                <a:cs typeface="Arial"/>
              </a:rPr>
              <a:t>Understand repayment and forgiveness programs</a:t>
            </a:r>
          </a:p>
          <a:p>
            <a:pPr marL="1155682" lvl="2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z="2000" dirty="0">
                <a:solidFill>
                  <a:srgbClr val="004071"/>
                </a:solidFill>
                <a:latin typeface="Arial"/>
                <a:cs typeface="Arial"/>
              </a:rPr>
              <a:t>Evaluate repayment options</a:t>
            </a:r>
          </a:p>
          <a:p>
            <a:pPr marL="1155682" lvl="2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z="2000" dirty="0">
                <a:solidFill>
                  <a:srgbClr val="004071"/>
                </a:solidFill>
                <a:latin typeface="Arial"/>
                <a:cs typeface="Arial"/>
              </a:rPr>
              <a:t>Understand options for delaying repayment</a:t>
            </a: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3AFA6F2A-901D-FC66-57AA-51DA0F32C5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39B0D-BB96-3326-56DA-8E0499912D40}"/>
              </a:ext>
            </a:extLst>
          </p:cNvPr>
          <p:cNvSpPr txBox="1"/>
          <p:nvPr/>
        </p:nvSpPr>
        <p:spPr>
          <a:xfrm>
            <a:off x="808601" y="6414560"/>
            <a:ext cx="692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Paying Off Student Loans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and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Post-Deployment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Counselee Checklist Available  </a:t>
            </a:r>
          </a:p>
        </p:txBody>
      </p:sp>
    </p:spTree>
    <p:extLst>
      <p:ext uri="{BB962C8B-B14F-4D97-AF65-F5344CB8AC3E}">
        <p14:creationId xmlns:p14="http://schemas.microsoft.com/office/powerpoint/2010/main" val="36639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3818" y="3119870"/>
            <a:ext cx="751018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Planning for the Future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6001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BC43C844-7413-61CA-057E-1595823C1C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"/>
                <a:cs typeface=""/>
              </a:rPr>
              <a:t>LIFE Insurance Needs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26CCEED-4A86-6BF1-0FED-1B59EDC3A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71253"/>
              </p:ext>
            </p:extLst>
          </p:nvPr>
        </p:nvGraphicFramePr>
        <p:xfrm>
          <a:off x="1394024" y="1998489"/>
          <a:ext cx="6889769" cy="4057491"/>
        </p:xfrm>
        <a:graphic>
          <a:graphicData uri="http://schemas.openxmlformats.org/drawingml/2006/table">
            <a:tbl>
              <a:tblPr firstRow="1" bandRow="1"/>
              <a:tblGrid>
                <a:gridCol w="5402543">
                  <a:extLst>
                    <a:ext uri="{9D8B030D-6E8A-4147-A177-3AD203B41FA5}">
                      <a16:colId xmlns:a16="http://schemas.microsoft.com/office/drawing/2014/main" val="3819238701"/>
                    </a:ext>
                  </a:extLst>
                </a:gridCol>
                <a:gridCol w="1487226">
                  <a:extLst>
                    <a:ext uri="{9D8B030D-6E8A-4147-A177-3AD203B41FA5}">
                      <a16:colId xmlns:a16="http://schemas.microsoft.com/office/drawing/2014/main" val="2496711472"/>
                    </a:ext>
                  </a:extLst>
                </a:gridCol>
              </a:tblGrid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iabilities (debts and obligations)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095901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ncome (amount X number of years needed)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473603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inal expenses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501177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ducation and other goals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895459"/>
                  </a:ext>
                </a:extLst>
              </a:tr>
              <a:tr h="553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6364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rgbClr val="636466"/>
                        </a:solidFill>
                        <a:latin typeface="Helvetica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780725"/>
                  </a:ext>
                </a:extLst>
              </a:tr>
              <a:tr h="5857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>
                    <a:lnL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1691669"/>
                  </a:ext>
                </a:extLst>
              </a:tr>
              <a:tr h="585717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43363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F1B840B-112F-8658-04D0-229A4E861C98}"/>
              </a:ext>
            </a:extLst>
          </p:cNvPr>
          <p:cNvSpPr txBox="1"/>
          <p:nvPr/>
        </p:nvSpPr>
        <p:spPr>
          <a:xfrm>
            <a:off x="700202" y="4611061"/>
            <a:ext cx="549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0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current coverage and assets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710A56F-0D71-E9FA-AF79-73F32607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79483"/>
              </p:ext>
            </p:extLst>
          </p:nvPr>
        </p:nvGraphicFramePr>
        <p:xfrm>
          <a:off x="6807691" y="4451861"/>
          <a:ext cx="1833473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473">
                  <a:extLst>
                    <a:ext uri="{9D8B030D-6E8A-4147-A177-3AD203B41FA5}">
                      <a16:colId xmlns:a16="http://schemas.microsoft.com/office/drawing/2014/main" val="1293579821"/>
                    </a:ext>
                  </a:extLst>
                </a:gridCol>
              </a:tblGrid>
              <a:tr h="390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1604"/>
                  </a:ext>
                </a:extLst>
              </a:tr>
            </a:tbl>
          </a:graphicData>
        </a:graphic>
      </p:graphicFrame>
      <p:sp>
        <p:nvSpPr>
          <p:cNvPr id="19" name="Title 4">
            <a:extLst>
              <a:ext uri="{FF2B5EF4-FFF2-40B4-BE49-F238E27FC236}">
                <a16:creationId xmlns:a16="http://schemas.microsoft.com/office/drawing/2014/main" id="{4B0D59E2-605A-BF27-36B7-8682FC3F3E9D}"/>
              </a:ext>
            </a:extLst>
          </p:cNvPr>
          <p:cNvSpPr txBox="1">
            <a:spLocks/>
          </p:cNvSpPr>
          <p:nvPr/>
        </p:nvSpPr>
        <p:spPr>
          <a:xfrm>
            <a:off x="2726160" y="5373195"/>
            <a:ext cx="346703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Total Need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3D340B8-0528-4E56-7620-7E540BBF5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875966"/>
              </p:ext>
            </p:extLst>
          </p:nvPr>
        </p:nvGraphicFramePr>
        <p:xfrm>
          <a:off x="6742840" y="5331631"/>
          <a:ext cx="1590569" cy="516540"/>
        </p:xfrm>
        <a:graphic>
          <a:graphicData uri="http://schemas.openxmlformats.org/drawingml/2006/table">
            <a:tbl>
              <a:tblPr firstRow="1"/>
              <a:tblGrid>
                <a:gridCol w="1590569">
                  <a:extLst>
                    <a:ext uri="{9D8B030D-6E8A-4147-A177-3AD203B41FA5}">
                      <a16:colId xmlns:a16="http://schemas.microsoft.com/office/drawing/2014/main" val="3189206139"/>
                    </a:ext>
                  </a:extLst>
                </a:gridCol>
              </a:tblGrid>
              <a:tr h="51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23362A"/>
                      </a:solidFill>
                      <a:prstDash val="solid"/>
                    </a:lnL>
                    <a:lnR w="38100" cmpd="sng">
                      <a:solidFill>
                        <a:srgbClr val="23362A"/>
                      </a:solidFill>
                      <a:prstDash val="solid"/>
                    </a:lnR>
                    <a:lnT w="38100" cmpd="sng">
                      <a:solidFill>
                        <a:srgbClr val="23362A"/>
                      </a:solidFill>
                      <a:prstDash val="solid"/>
                    </a:lnT>
                    <a:lnB w="38100" cmpd="sng">
                      <a:solidFill>
                        <a:srgbClr val="23362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967682"/>
                  </a:ext>
                </a:extLst>
              </a:tr>
            </a:tbl>
          </a:graphicData>
        </a:graphic>
      </p:graphicFrame>
      <p:sp>
        <p:nvSpPr>
          <p:cNvPr id="13" name="AutoShape 100" descr="Lightbulb icon indicating activity.">
            <a:extLst>
              <a:ext uri="{FF2B5EF4-FFF2-40B4-BE49-F238E27FC236}">
                <a16:creationId xmlns:a16="http://schemas.microsoft.com/office/drawing/2014/main" id="{0FE7AD90-EC53-271A-F178-312A40B38A71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  <p:pic>
        <p:nvPicPr>
          <p:cNvPr id="14" name="Picture 13" descr="Paper with hand icon indicating additional resource.">
            <a:extLst>
              <a:ext uri="{FF2B5EF4-FFF2-40B4-BE49-F238E27FC236}">
                <a16:creationId xmlns:a16="http://schemas.microsoft.com/office/drawing/2014/main" id="{568C391B-74ED-DE92-BD7D-5065C42BB8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20" y="6297250"/>
            <a:ext cx="324952" cy="394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B83FF9-F78F-D0BC-39F0-EDFB212568B8}"/>
              </a:ext>
            </a:extLst>
          </p:cNvPr>
          <p:cNvSpPr txBox="1"/>
          <p:nvPr/>
        </p:nvSpPr>
        <p:spPr>
          <a:xfrm>
            <a:off x="123267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Post-Deployment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46496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2B4AB25C-526C-C505-7A4C-569E213654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B92EAA2-39AB-3919-7AAE-E971ED40F55F}"/>
              </a:ext>
            </a:extLst>
          </p:cNvPr>
          <p:cNvSpPr txBox="1">
            <a:spLocks/>
          </p:cNvSpPr>
          <p:nvPr/>
        </p:nvSpPr>
        <p:spPr>
          <a:xfrm>
            <a:off x="1094641" y="1577641"/>
            <a:ext cx="7278649" cy="47680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Major Purchases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Saving and Investing</a:t>
            </a: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B99C050F-6F93-D50E-963E-1BB245792A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51C851-4774-BE4F-9484-B119B233A1FC}"/>
              </a:ext>
            </a:extLst>
          </p:cNvPr>
          <p:cNvSpPr txBox="1"/>
          <p:nvPr/>
        </p:nvSpPr>
        <p:spPr>
          <a:xfrm>
            <a:off x="808602" y="6414560"/>
            <a:ext cx="321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Post-Deployment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350189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1C827D-51D8-0302-4EC1-0347DA00CE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Insurance Overview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496733D-1C0C-A881-1B65-02B89383941F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4940398" cy="4300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Life Insurance</a:t>
            </a:r>
            <a:endParaRPr lang="en-US" sz="250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SGLI </a:t>
            </a:r>
          </a:p>
          <a:p>
            <a:pPr marL="694944" lvl="1" indent="-2286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Private Policy (Term / Permanent)</a:t>
            </a:r>
          </a:p>
          <a:p>
            <a:pPr marL="694944" lvl="1" indent="-2286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37744" indent="-2286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Auto, Homeowners, Renters, Dental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60" dirty="0">
                <a:solidFill>
                  <a:srgbClr val="004071"/>
                </a:solidFill>
                <a:latin typeface="Arial"/>
                <a:cs typeface="Arial"/>
              </a:rPr>
              <a:t>Review and update your current insurance policies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2" name="Picture 1" descr="Graphic depicting an insurance umbrella that covers health, life, disability, homeowners or renters, and auto.">
            <a:extLst>
              <a:ext uri="{FF2B5EF4-FFF2-40B4-BE49-F238E27FC236}">
                <a16:creationId xmlns:a16="http://schemas.microsoft.com/office/drawing/2014/main" id="{D438FAE9-61DB-087C-8B94-F4D1A9F1F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1965197"/>
            <a:ext cx="2608447" cy="2188792"/>
          </a:xfrm>
          <a:prstGeom prst="rect">
            <a:avLst/>
          </a:prstGeom>
        </p:spPr>
      </p:pic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82F0178B-B7D5-A852-8B3C-82BF7D22FF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3198CF-EF73-33A2-EB78-F758E6EB258C}"/>
              </a:ext>
            </a:extLst>
          </p:cNvPr>
          <p:cNvSpPr txBox="1"/>
          <p:nvPr/>
        </p:nvSpPr>
        <p:spPr>
          <a:xfrm>
            <a:off x="808601" y="6414560"/>
            <a:ext cx="692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Post-Deployment Counselee Checklist</a:t>
            </a:r>
            <a:endParaRPr lang="en-US" sz="1200" dirty="0">
              <a:solidFill>
                <a:srgbClr val="0E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15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9263ADE-A749-B5EA-46E4-3934F459F1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Estate Planning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A4E437-BD0E-C350-910E-D5A79AAF04BD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639803" cy="471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Review and update important documents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Will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Power of Attorney (POA) - </a:t>
            </a:r>
            <a:r>
              <a:rPr lang="en-US" b="1" spc="-5" dirty="0">
                <a:latin typeface="Arial"/>
                <a:cs typeface="Arial"/>
              </a:rPr>
              <a:t>revoke</a:t>
            </a:r>
            <a:r>
              <a:rPr lang="en-US" spc="-5" dirty="0">
                <a:latin typeface="Arial"/>
                <a:cs typeface="Arial"/>
              </a:rPr>
              <a:t> if no longer needed after deployment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Living will or medical directive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PG 2 update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Religious preference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Beneficiary designations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Guardian for dependents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Trust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Funeral arrangements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Additional assistance</a:t>
            </a: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EB99DA7C-69A6-F769-E10E-B40A0FEBA2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1BAE88-82C3-4841-97FC-51D68F51CAF2}"/>
              </a:ext>
            </a:extLst>
          </p:cNvPr>
          <p:cNvSpPr txBox="1"/>
          <p:nvPr/>
        </p:nvSpPr>
        <p:spPr>
          <a:xfrm>
            <a:off x="808601" y="6414560"/>
            <a:ext cx="692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Estate Planning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 </a:t>
            </a:r>
          </a:p>
        </p:txBody>
      </p:sp>
    </p:spTree>
    <p:extLst>
      <p:ext uri="{BB962C8B-B14F-4D97-AF65-F5344CB8AC3E}">
        <p14:creationId xmlns:p14="http://schemas.microsoft.com/office/powerpoint/2010/main" val="9507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7094" y="2810740"/>
            <a:ext cx="751690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Compensation, Benefits, 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and Entitlements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568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EE6E294-DDE8-2D22-2D3D-3F3BA2DE31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79568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 and Spending Plan</a:t>
            </a:r>
          </a:p>
        </p:txBody>
      </p:sp>
      <p:sp>
        <p:nvSpPr>
          <p:cNvPr id="3" name="Oval 2" descr="Changes to Expenses graphic.">
            <a:extLst>
              <a:ext uri="{FF2B5EF4-FFF2-40B4-BE49-F238E27FC236}">
                <a16:creationId xmlns:a16="http://schemas.microsoft.com/office/drawing/2014/main" id="{94265F36-462D-0106-5A4E-EBEA0A97A66B}"/>
              </a:ext>
            </a:extLst>
          </p:cNvPr>
          <p:cNvSpPr/>
          <p:nvPr/>
        </p:nvSpPr>
        <p:spPr>
          <a:xfrm>
            <a:off x="4279685" y="1668067"/>
            <a:ext cx="4629183" cy="4629183"/>
          </a:xfrm>
          <a:prstGeom prst="ellipse">
            <a:avLst/>
          </a:prstGeom>
          <a:solidFill>
            <a:srgbClr val="ECB342"/>
          </a:solidFill>
          <a:ln w="1238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 descr="Changes to Income graphic.">
            <a:extLst>
              <a:ext uri="{FF2B5EF4-FFF2-40B4-BE49-F238E27FC236}">
                <a16:creationId xmlns:a16="http://schemas.microsoft.com/office/drawing/2014/main" id="{99E953FE-A252-2DE4-B229-101FE2FEE335}"/>
              </a:ext>
            </a:extLst>
          </p:cNvPr>
          <p:cNvSpPr/>
          <p:nvPr/>
        </p:nvSpPr>
        <p:spPr>
          <a:xfrm>
            <a:off x="235132" y="1668067"/>
            <a:ext cx="4629184" cy="4629184"/>
          </a:xfrm>
          <a:prstGeom prst="ellipse">
            <a:avLst/>
          </a:prstGeom>
          <a:solidFill>
            <a:srgbClr val="A88140"/>
          </a:solidFill>
          <a:ln w="1238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6FE3122-A2D7-9688-6701-E6E3F8BDE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85262"/>
              </p:ext>
            </p:extLst>
          </p:nvPr>
        </p:nvGraphicFramePr>
        <p:xfrm>
          <a:off x="5299062" y="2331671"/>
          <a:ext cx="2744021" cy="2902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4021">
                  <a:extLst>
                    <a:ext uri="{9D8B030D-6E8A-4147-A177-3AD203B41FA5}">
                      <a16:colId xmlns:a16="http://schemas.microsoft.com/office/drawing/2014/main" val="2666889498"/>
                    </a:ext>
                  </a:extLst>
                </a:gridCol>
              </a:tblGrid>
              <a:tr h="36823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900" b="1" i="0" u="sng" kern="12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Changes to Expenses</a:t>
                      </a:r>
                    </a:p>
                  </a:txBody>
                  <a:tcPr marL="85674" marR="85674" marT="42837" marB="42837"/>
                </a:tc>
                <a:extLst>
                  <a:ext uri="{0D108BD9-81ED-4DB2-BD59-A6C34878D82A}">
                    <a16:rowId xmlns:a16="http://schemas.microsoft.com/office/drawing/2014/main" val="3091074257"/>
                  </a:ext>
                </a:extLst>
              </a:tr>
              <a:tr h="2471290">
                <a:tc>
                  <a:txBody>
                    <a:bodyPr/>
                    <a:lstStyle/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rgbClr val="00407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or extra household expenses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rgbClr val="00407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Lower child care costs 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rgbClr val="00407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Loss of student loan interest relief and other deployment benefits</a:t>
                      </a:r>
                      <a:endParaRPr lang="en-US" sz="1800" b="0" i="0" kern="120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674" marR="85674" marT="42837" marB="42837"/>
                </a:tc>
                <a:extLst>
                  <a:ext uri="{0D108BD9-81ED-4DB2-BD59-A6C34878D82A}">
                    <a16:rowId xmlns:a16="http://schemas.microsoft.com/office/drawing/2014/main" val="348171534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2804D70-665F-36B5-64E1-E09658F2C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00143"/>
              </p:ext>
            </p:extLst>
          </p:nvPr>
        </p:nvGraphicFramePr>
        <p:xfrm>
          <a:off x="863435" y="2331671"/>
          <a:ext cx="3708565" cy="3301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8565">
                  <a:extLst>
                    <a:ext uri="{9D8B030D-6E8A-4147-A177-3AD203B41FA5}">
                      <a16:colId xmlns:a16="http://schemas.microsoft.com/office/drawing/2014/main" val="2699367828"/>
                    </a:ext>
                  </a:extLst>
                </a:gridCol>
              </a:tblGrid>
              <a:tr h="38673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900" b="1" i="0" u="sng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Changes to Income</a:t>
                      </a:r>
                    </a:p>
                  </a:txBody>
                  <a:tcPr marL="85674" marR="85674" marT="42837" marB="42837"/>
                </a:tc>
                <a:extLst>
                  <a:ext uri="{0D108BD9-81ED-4DB2-BD59-A6C34878D82A}">
                    <a16:rowId xmlns:a16="http://schemas.microsoft.com/office/drawing/2014/main" val="1428741256"/>
                  </a:ext>
                </a:extLst>
              </a:tr>
              <a:tr h="2427447">
                <a:tc>
                  <a:txBody>
                    <a:bodyPr/>
                    <a:lstStyle/>
                    <a:p>
                      <a:pPr marL="342900" lvl="1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Loss of Family Separation     Allowance (FSA) 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Loss of Hostile Fire / </a:t>
                      </a:r>
                      <a:b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Imminent Danger Pay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Loss of Hazardous Duty Pay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Loss of Combat Zone Tax Exclusion 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Potential Promotion or Reenlistment 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spousal income </a:t>
                      </a:r>
                      <a:endParaRPr lang="en-US" sz="1800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674" marR="85674" marT="42837" marB="42837"/>
                </a:tc>
                <a:extLst>
                  <a:ext uri="{0D108BD9-81ED-4DB2-BD59-A6C34878D82A}">
                    <a16:rowId xmlns:a16="http://schemas.microsoft.com/office/drawing/2014/main" val="159239943"/>
                  </a:ext>
                </a:extLst>
              </a:tr>
            </a:tbl>
          </a:graphicData>
        </a:graphic>
      </p:graphicFrame>
      <p:pic>
        <p:nvPicPr>
          <p:cNvPr id="6" name="Picture 5" descr="Paper with hand icon indicating additional resource.">
            <a:extLst>
              <a:ext uri="{FF2B5EF4-FFF2-40B4-BE49-F238E27FC236}">
                <a16:creationId xmlns:a16="http://schemas.microsoft.com/office/drawing/2014/main" id="{0663316D-1306-F577-6B89-DBE14718A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E58F36-D66B-4478-E965-DD97526A87C6}"/>
              </a:ext>
            </a:extLst>
          </p:cNvPr>
          <p:cNvSpPr txBox="1"/>
          <p:nvPr/>
        </p:nvSpPr>
        <p:spPr>
          <a:xfrm>
            <a:off x="808601" y="6414560"/>
            <a:ext cx="692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Plan Worksheet</a:t>
            </a:r>
            <a:r>
              <a:rPr kumimoji="0" lang="en-US" sz="1200" b="0" i="1" u="none" strike="noStrike" kern="1200" cap="none" spc="0" normalizeH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299433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42A30D7-2362-02D0-78A4-09CEE780B3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LES and Banking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D473BF9-569F-10CD-5D6B-15C3BDDF3884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409822" cy="5138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Review your LES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All deployment pay and entitlements stop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Federal and state tax withholding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Tax Withholding Estimator at </a:t>
            </a:r>
            <a:r>
              <a:rPr lang="en-US" i="1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dirty="0" err="1">
                <a:solidFill>
                  <a:srgbClr val="004071"/>
                </a:solidFill>
                <a:latin typeface="Arial"/>
                <a:cs typeface="Arial"/>
              </a:rPr>
              <a:t>www.irs.gov</a:t>
            </a:r>
            <a:r>
              <a:rPr lang="en-US" i="1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Contributions to Savings Deposit Plan (SDP) and </a:t>
            </a:r>
            <a:br>
              <a:rPr lang="en-US" dirty="0">
                <a:solidFill>
                  <a:srgbClr val="004071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Thrift Savings Plan (TSP)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Allotments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2"/>
                </a:solidFill>
                <a:latin typeface="Arial"/>
                <a:cs typeface="Arial"/>
              </a:rPr>
              <a:t>Review your bank statements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Reserve </a:t>
            </a: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endParaRPr lang="en-US" spc="-5" dirty="0">
              <a:latin typeface="Arial"/>
              <a:cs typeface="Arial"/>
            </a:endParaRP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Review requirements of the Uniformed Services Employment and Reemployment Rights Act of 1994 (USERRA)</a:t>
            </a: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807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8D857D-79D9-6311-4ABE-E1A85787F2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TRICARE Overview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044D013-C1AF-03C4-2595-FB1BA3918E3D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4098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Reassess options and benefits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Reserve member considerations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Transitional Assistance Management Program (TAMP)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TRICARE Reserve Select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Civilian employer medical coverage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Continued Health Care Benefit Program (CHCBP)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Post-Deployment Health Reassessment (PDHRA)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Veterans Affairs (VA)</a:t>
            </a: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6D84149C-22B0-8ABC-7A81-9C7E261EE3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995D18-12C7-FEFC-9C1B-38F21239233B}"/>
              </a:ext>
            </a:extLst>
          </p:cNvPr>
          <p:cNvSpPr txBox="1"/>
          <p:nvPr/>
        </p:nvSpPr>
        <p:spPr>
          <a:xfrm>
            <a:off x="808601" y="6414560"/>
            <a:ext cx="692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TRICARE Overview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2565542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A22FF29-F0CB-91EA-E8C4-524AFCE9FD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Survivor Benefits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2CCA3DB-9E05-CE7D-9D14-4FCCA8DFFB1E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801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marR="5080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Casualty Assistance Calls Officer (CACO)</a:t>
            </a:r>
          </a:p>
          <a:p>
            <a:pPr marL="237744" marR="5080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assistance and benefits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Military Benefits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Veterans Affairs Benefits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Administration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Ongoing Military Benefits</a:t>
            </a:r>
          </a:p>
          <a:p>
            <a:pPr marL="237744" marR="5080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Special preference programs for employment</a:t>
            </a:r>
          </a:p>
          <a:p>
            <a:pPr marL="237744" marR="5080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Other programs</a:t>
            </a: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C2C40763-04AC-192E-9B67-FB3B2557B2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F33B78-6620-F1B0-DBC9-6EA859201E4B}"/>
              </a:ext>
            </a:extLst>
          </p:cNvPr>
          <p:cNvSpPr txBox="1"/>
          <p:nvPr/>
        </p:nvSpPr>
        <p:spPr>
          <a:xfrm>
            <a:off x="808601" y="6414560"/>
            <a:ext cx="692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 Benefits Overview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2272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0542" y="3119870"/>
            <a:ext cx="7503458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Saving and Investing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1721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68C99BA-B9BF-3B21-F105-2346592CBF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Emergency Fund Tips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177FEDD-85B0-4C44-5F9A-0EE4BC8213EC}"/>
              </a:ext>
            </a:extLst>
          </p:cNvPr>
          <p:cNvSpPr txBox="1">
            <a:spLocks/>
          </p:cNvSpPr>
          <p:nvPr/>
        </p:nvSpPr>
        <p:spPr>
          <a:xfrm>
            <a:off x="1094642" y="1574676"/>
            <a:ext cx="6579961" cy="2600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Strive to save and maintain 3-6 months of living expenses</a:t>
            </a:r>
            <a:endParaRPr lang="en-US" sz="1800" dirty="0">
              <a:solidFill>
                <a:srgbClr val="004072"/>
              </a:solidFill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Automate savings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Keep funds accessible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i="1" u="sng" dirty="0">
                <a:solidFill>
                  <a:srgbClr val="004071"/>
                </a:solidFill>
              </a:rPr>
              <a:t>Use for EMERGENCIES ONLY!</a:t>
            </a:r>
            <a:endParaRPr lang="en-US" i="1" u="sng" dirty="0">
              <a:solidFill>
                <a:srgbClr val="004071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0A08760-7158-EAD2-C0FB-DBFEB16B0328}"/>
              </a:ext>
            </a:extLst>
          </p:cNvPr>
          <p:cNvSpPr txBox="1">
            <a:spLocks/>
          </p:cNvSpPr>
          <p:nvPr/>
        </p:nvSpPr>
        <p:spPr>
          <a:xfrm>
            <a:off x="1455188" y="3927938"/>
            <a:ext cx="32337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Emergency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CBEEAFF-3E32-BDC8-DDD8-72FAB85B2EA3}"/>
              </a:ext>
            </a:extLst>
          </p:cNvPr>
          <p:cNvSpPr txBox="1">
            <a:spLocks/>
          </p:cNvSpPr>
          <p:nvPr/>
        </p:nvSpPr>
        <p:spPr>
          <a:xfrm>
            <a:off x="5107341" y="3935889"/>
            <a:ext cx="32337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sz="2500" dirty="0"/>
              <a:t>Not an emergency</a:t>
            </a:r>
          </a:p>
        </p:txBody>
      </p:sp>
      <p:pic>
        <p:nvPicPr>
          <p:cNvPr id="5" name="Picture 4" descr="Graphic depicting examples of what might be considered an &quot;Emergency&quot; and &quot;Not an emergency&quot;.">
            <a:extLst>
              <a:ext uri="{FF2B5EF4-FFF2-40B4-BE49-F238E27FC236}">
                <a16:creationId xmlns:a16="http://schemas.microsoft.com/office/drawing/2014/main" id="{AF5B5A65-4DD5-F6E8-D846-7336916AF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28" y="5049710"/>
            <a:ext cx="6493878" cy="10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1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2E661C8-CA44-45C2-7432-9F0384490A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Savings Deposit Program (SDP)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424E18A-D884-5A6B-0329-A460EF87B696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2917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Ensure contributions have 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stopped</a:t>
            </a:r>
            <a:endParaRPr lang="en-US" sz="18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Interest earned up to 90 days after return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Withdrawals</a:t>
            </a:r>
            <a:endParaRPr lang="en-US" sz="250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DFAS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your bank routing and account numbers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direct deposit after 120 days</a:t>
            </a: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28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0712" y="3119870"/>
            <a:ext cx="7483288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Basic Finance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369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258C46-AB96-B399-3A5A-1A9CECD74B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Thrift Savings Plan (TSP)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F4C510C-5333-2B4F-0FE6-43A8AA50AE11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8926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Review contributions listed on LES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Reserve TSP contributions must be coordinated with any civilian employer plan 401(k) to avoid excess contribution	</a:t>
            </a:r>
            <a:endParaRPr lang="en-US" sz="1800" dirty="0">
              <a:solidFill>
                <a:srgbClr val="004072"/>
              </a:solidFill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Manage your TSP at </a:t>
            </a:r>
            <a:r>
              <a:rPr lang="en-US" i="1" spc="-5" dirty="0">
                <a:latin typeface="Arial"/>
                <a:cs typeface="Arial"/>
              </a:rPr>
              <a:t>https://</a:t>
            </a:r>
            <a:r>
              <a:rPr lang="en-US" i="1" spc="-5" dirty="0" err="1">
                <a:latin typeface="Arial"/>
                <a:cs typeface="Arial"/>
              </a:rPr>
              <a:t>www.tsp.gov</a:t>
            </a:r>
            <a:r>
              <a:rPr lang="en-US" i="1" spc="-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or TSP mobile app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Review investment options and portfolio allocation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Update beneficiaries as needed</a:t>
            </a:r>
            <a:endParaRPr lang="en-US" spc="-5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Learn more about</a:t>
            </a:r>
            <a:r>
              <a:rPr lang="en-US" spc="-5" dirty="0">
                <a:latin typeface="Arial"/>
                <a:cs typeface="Arial"/>
              </a:rPr>
              <a:t> new TSP options and features</a:t>
            </a:r>
            <a:endParaRPr lang="en-US" sz="250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D1367931-7E7D-6249-1301-800A0D20F6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3FC1E8-1C6D-E28A-854C-770EEBBF123C}"/>
              </a:ext>
            </a:extLst>
          </p:cNvPr>
          <p:cNvSpPr txBox="1"/>
          <p:nvPr/>
        </p:nvSpPr>
        <p:spPr>
          <a:xfrm>
            <a:off x="808601" y="6414560"/>
            <a:ext cx="6925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Thrift Savings Plan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075243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0372" y="3119870"/>
            <a:ext cx="7523628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 and Resources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9303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D6A5860-E262-0EB0-5BBC-26445CE6BD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DCFD6C4-6334-81F4-A39E-5D21726E486D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5889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Welcome Home from Deployment! </a:t>
            </a:r>
          </a:p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Let’s wrap up all the topics we talked about today: 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Basic Finance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Consumer Protections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Major Purchases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Planning for the Future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Savings and Investing</a:t>
            </a: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208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98A322-D897-D212-428B-444D802759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6615DFF-89E4-CC24-E5C8-168E3BEE0CCE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5042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  <a:endParaRPr lang="en-US" altLang="en-US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Fleet &amp; Family Support Center (FFSC)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 Societies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OneSource</a:t>
            </a:r>
            <a:endParaRPr lang="en-US" altLang="en-US" sz="18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MyNavy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Literacy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  <a:endParaRPr lang="en-US" altLang="en-US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4" name="Picture 2" descr="MyNavy Financial Literacy icon.">
            <a:extLst>
              <a:ext uri="{FF2B5EF4-FFF2-40B4-BE49-F238E27FC236}">
                <a16:creationId xmlns:a16="http://schemas.microsoft.com/office/drawing/2014/main" id="{96E127B8-34FA-78CF-7111-F02DCFFED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9998" y="4414061"/>
            <a:ext cx="358028" cy="3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n$e icon.">
            <a:extLst>
              <a:ext uri="{FF2B5EF4-FFF2-40B4-BE49-F238E27FC236}">
                <a16:creationId xmlns:a16="http://schemas.microsoft.com/office/drawing/2014/main" id="{FBEEDC2D-FD2F-C9E6-9C9B-F52CEDDB03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594" y="4767499"/>
            <a:ext cx="358028" cy="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03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B64BD4B-38FA-2F4B-89F3-8B27284573A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212848" y="3360138"/>
            <a:ext cx="5980176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BE759B8-0572-D843-7716-3510B317A9A5}"/>
              </a:ext>
            </a:extLst>
          </p:cNvPr>
          <p:cNvSpPr txBox="1"/>
          <p:nvPr/>
        </p:nvSpPr>
        <p:spPr>
          <a:xfrm>
            <a:off x="1301750" y="6425358"/>
            <a:ext cx="65405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Department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(DoD)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visual information does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imply or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constitute DoD</a:t>
            </a:r>
            <a:r>
              <a:rPr kumimoji="0" lang="en-US" sz="900" b="0" i="0" u="none" strike="noStrike" kern="1200" cap="none" spc="11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endorsement.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258ADD3-F64D-49FF-9847-644F5983327A}"/>
              </a:ext>
            </a:extLst>
          </p:cNvPr>
          <p:cNvSpPr txBox="1"/>
          <p:nvPr/>
        </p:nvSpPr>
        <p:spPr>
          <a:xfrm>
            <a:off x="100668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OPNAV-PDFRT-2.0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47820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BC65A5D-6E74-CEFD-0708-313530D302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Setting Financial Goals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204A6FD-BDF1-D802-3DAE-5AA593902679}"/>
              </a:ext>
            </a:extLst>
          </p:cNvPr>
          <p:cNvSpPr txBox="1">
            <a:spLocks/>
          </p:cNvSpPr>
          <p:nvPr/>
        </p:nvSpPr>
        <p:spPr>
          <a:xfrm>
            <a:off x="1094641" y="1577641"/>
            <a:ext cx="7814227" cy="47680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the financial goals you set prior to deployment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financial goals were met during deployment?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goals do you still need to work on?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necessary, set new or additional SMART goals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pecific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easurable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chievable</a:t>
            </a:r>
            <a:endParaRPr lang="en-US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elevant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ime-bound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your goals and determine how much</a:t>
            </a:r>
            <a:br>
              <a:rPr lang="en-US" sz="25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to save monthly to achieve your goals</a:t>
            </a:r>
          </a:p>
        </p:txBody>
      </p:sp>
      <p:sp>
        <p:nvSpPr>
          <p:cNvPr id="10" name="AutoShape 100" descr="Lightbulb icon indicating activity.">
            <a:extLst>
              <a:ext uri="{FF2B5EF4-FFF2-40B4-BE49-F238E27FC236}">
                <a16:creationId xmlns:a16="http://schemas.microsoft.com/office/drawing/2014/main" id="{022C823A-5710-A52D-87E4-A7CD4DA2E889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3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9518317-DDD7-086D-8771-F28774A94D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Spending Plan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7AB8BAD-0647-883E-BCCE-B6F29DAD3277}"/>
              </a:ext>
            </a:extLst>
          </p:cNvPr>
          <p:cNvSpPr txBox="1">
            <a:spLocks/>
          </p:cNvSpPr>
          <p:nvPr/>
        </p:nvSpPr>
        <p:spPr>
          <a:xfrm>
            <a:off x="179164" y="1989422"/>
            <a:ext cx="5726368" cy="39928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1: Understand your current situation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Track inflows and outflows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past financial statements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2: Know where your money should go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Save and / or invest 10% – 15%*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Transportation less than 15% – 20%*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 housing to BAH or 25% or less*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3: Create a plan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Prioritize your financial goals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 an emergency </a:t>
            </a: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4: Make adjustments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with life changes</a:t>
            </a:r>
          </a:p>
          <a:p>
            <a:pPr marL="755650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frequently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D436222-ABE8-D0B2-B9B2-CD00BAB396EB}"/>
              </a:ext>
            </a:extLst>
          </p:cNvPr>
          <p:cNvSpPr txBox="1">
            <a:spLocks/>
          </p:cNvSpPr>
          <p:nvPr/>
        </p:nvSpPr>
        <p:spPr>
          <a:xfrm>
            <a:off x="3051635" y="4110550"/>
            <a:ext cx="1975799" cy="3164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Pretax income</a:t>
            </a:r>
          </a:p>
        </p:txBody>
      </p:sp>
      <p:grpSp>
        <p:nvGrpSpPr>
          <p:cNvPr id="8" name="Group 7" descr="4-Step Budgeting Process Graphic.">
            <a:extLst>
              <a:ext uri="{FF2B5EF4-FFF2-40B4-BE49-F238E27FC236}">
                <a16:creationId xmlns:a16="http://schemas.microsoft.com/office/drawing/2014/main" id="{A3D1AA59-85B8-E1BE-B3C9-E1610EA5EB44}"/>
              </a:ext>
            </a:extLst>
          </p:cNvPr>
          <p:cNvGrpSpPr/>
          <p:nvPr/>
        </p:nvGrpSpPr>
        <p:grpSpPr>
          <a:xfrm>
            <a:off x="4904951" y="2173902"/>
            <a:ext cx="4030459" cy="3914389"/>
            <a:chOff x="4511422" y="2236001"/>
            <a:chExt cx="4409844" cy="428283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9B9F37-0FAD-16F3-3F9F-0BC88736C601}"/>
                </a:ext>
              </a:extLst>
            </p:cNvPr>
            <p:cNvSpPr/>
            <p:nvPr/>
          </p:nvSpPr>
          <p:spPr>
            <a:xfrm>
              <a:off x="5286389" y="2791243"/>
              <a:ext cx="2998078" cy="2998078"/>
            </a:xfrm>
            <a:prstGeom prst="ellipse">
              <a:avLst/>
            </a:prstGeom>
            <a:noFill/>
            <a:ln w="4889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2C82F36-F522-2012-E29F-E6CD1773E65F}"/>
                </a:ext>
              </a:extLst>
            </p:cNvPr>
            <p:cNvSpPr/>
            <p:nvPr/>
          </p:nvSpPr>
          <p:spPr>
            <a:xfrm>
              <a:off x="6033900" y="2236001"/>
              <a:ext cx="1503079" cy="1503078"/>
            </a:xfrm>
            <a:prstGeom prst="ellipse">
              <a:avLst/>
            </a:prstGeom>
            <a:solidFill>
              <a:srgbClr val="ECB34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C8A7A5-41AB-C864-1DB2-E5CA05BF78DE}"/>
                </a:ext>
              </a:extLst>
            </p:cNvPr>
            <p:cNvSpPr/>
            <p:nvPr/>
          </p:nvSpPr>
          <p:spPr>
            <a:xfrm>
              <a:off x="7418187" y="3420774"/>
              <a:ext cx="1503079" cy="1503078"/>
            </a:xfrm>
            <a:prstGeom prst="ellipse">
              <a:avLst/>
            </a:prstGeom>
            <a:solidFill>
              <a:srgbClr val="D6B05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61E986-4660-F1E2-19FA-B6301C13202F}"/>
                </a:ext>
              </a:extLst>
            </p:cNvPr>
            <p:cNvSpPr/>
            <p:nvPr/>
          </p:nvSpPr>
          <p:spPr>
            <a:xfrm>
              <a:off x="6023361" y="5015758"/>
              <a:ext cx="1503080" cy="1503078"/>
            </a:xfrm>
            <a:prstGeom prst="ellipse">
              <a:avLst/>
            </a:prstGeom>
            <a:solidFill>
              <a:srgbClr val="C09B4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C4F7D9-3270-7D40-B144-7EAC88B9EE46}"/>
                </a:ext>
              </a:extLst>
            </p:cNvPr>
            <p:cNvSpPr/>
            <p:nvPr/>
          </p:nvSpPr>
          <p:spPr>
            <a:xfrm>
              <a:off x="4511422" y="3466968"/>
              <a:ext cx="1503077" cy="1503078"/>
            </a:xfrm>
            <a:prstGeom prst="ellipse">
              <a:avLst/>
            </a:prstGeom>
            <a:solidFill>
              <a:srgbClr val="A88140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EB2F48-F5C8-381D-283C-5EF62DD9EE55}"/>
                </a:ext>
              </a:extLst>
            </p:cNvPr>
            <p:cNvSpPr txBox="1"/>
            <p:nvPr/>
          </p:nvSpPr>
          <p:spPr>
            <a:xfrm>
              <a:off x="5808551" y="3900330"/>
              <a:ext cx="1834961" cy="90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4-STEP BUDGETING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1C8702-0137-818C-B1D3-9586F6B8018D}"/>
                </a:ext>
              </a:extLst>
            </p:cNvPr>
            <p:cNvSpPr txBox="1"/>
            <p:nvPr/>
          </p:nvSpPr>
          <p:spPr>
            <a:xfrm>
              <a:off x="6059538" y="2408829"/>
              <a:ext cx="1447800" cy="11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Understand your current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situation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B4ACB9-F6AC-E788-FB1F-B9863D302CC1}"/>
                </a:ext>
              </a:extLst>
            </p:cNvPr>
            <p:cNvSpPr txBox="1"/>
            <p:nvPr/>
          </p:nvSpPr>
          <p:spPr>
            <a:xfrm>
              <a:off x="7460384" y="3609159"/>
              <a:ext cx="1447800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Know where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your money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should go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E1F3D1-C0F8-2603-AAC5-D4A4A03ADC1B}"/>
                </a:ext>
              </a:extLst>
            </p:cNvPr>
            <p:cNvSpPr txBox="1"/>
            <p:nvPr/>
          </p:nvSpPr>
          <p:spPr>
            <a:xfrm>
              <a:off x="6050997" y="5323907"/>
              <a:ext cx="144780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Create a plan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B103B6-E836-3D86-4132-6EDC1BEF5198}"/>
                </a:ext>
              </a:extLst>
            </p:cNvPr>
            <p:cNvSpPr txBox="1"/>
            <p:nvPr/>
          </p:nvSpPr>
          <p:spPr>
            <a:xfrm>
              <a:off x="4539059" y="3753949"/>
              <a:ext cx="1447800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4: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adjustments</a:t>
              </a:r>
            </a:p>
          </p:txBody>
        </p:sp>
      </p:grpSp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C111BE11-673B-90EF-77A8-8DAFB76A17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6A6DBA-4E20-5265-2EA1-DA0476D4C9E3}"/>
              </a:ext>
            </a:extLst>
          </p:cNvPr>
          <p:cNvSpPr txBox="1"/>
          <p:nvPr/>
        </p:nvSpPr>
        <p:spPr>
          <a:xfrm>
            <a:off x="808602" y="6414560"/>
            <a:ext cx="321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Plan Worksheet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00949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95FF283-ECA8-ABF0-FBE0-21C029444E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Financial Warning Signs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A70E53-9BA7-0944-9778-D16EA7F1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5771375" cy="4351338"/>
          </a:xfrm>
        </p:spPr>
        <p:txBody>
          <a:bodyPr>
            <a:no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Living paycheck to paycheck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Unable to pay bills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Bounced checks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Expensive purchases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Spouse lost job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Divorce / separation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No savings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Preoccupied and being distant </a:t>
            </a:r>
          </a:p>
        </p:txBody>
      </p:sp>
      <p:pic>
        <p:nvPicPr>
          <p:cNvPr id="4" name="Picture 3" descr="Siren icon.">
            <a:extLst>
              <a:ext uri="{FF2B5EF4-FFF2-40B4-BE49-F238E27FC236}">
                <a16:creationId xmlns:a16="http://schemas.microsoft.com/office/drawing/2014/main" id="{77CEEDE4-1C9C-1D8C-62BB-020FF172A2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866" y="2650746"/>
            <a:ext cx="1660492" cy="1556508"/>
          </a:xfrm>
          <a:prstGeom prst="rect">
            <a:avLst/>
          </a:prstGeom>
        </p:spPr>
      </p:pic>
      <p:pic>
        <p:nvPicPr>
          <p:cNvPr id="11" name="Picture 10" descr="Paper with hand icon indicating additional resource.">
            <a:extLst>
              <a:ext uri="{FF2B5EF4-FFF2-40B4-BE49-F238E27FC236}">
                <a16:creationId xmlns:a16="http://schemas.microsoft.com/office/drawing/2014/main" id="{A6AF0565-693D-CC84-9DEB-DABEA821B2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39D64F-2A54-4F2D-AB11-289DEBBB1E6C}"/>
              </a:ext>
            </a:extLst>
          </p:cNvPr>
          <p:cNvSpPr txBox="1"/>
          <p:nvPr/>
        </p:nvSpPr>
        <p:spPr>
          <a:xfrm>
            <a:off x="808602" y="6414560"/>
            <a:ext cx="321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Warning Signs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71020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68171C-AC9B-1B37-A4A8-3968955FCB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Evaluate Payment Methods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19895D6-5B1F-BE4F-821D-A96C496027FE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Automatic funds transfers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latin typeface="Arial"/>
                <a:cs typeface="Arial"/>
              </a:rPr>
              <a:t>Automatic bill pay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Allotments</a:t>
            </a: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2" name="Picture 1" descr="Graphic of online and mobile banking.">
            <a:extLst>
              <a:ext uri="{FF2B5EF4-FFF2-40B4-BE49-F238E27FC236}">
                <a16:creationId xmlns:a16="http://schemas.microsoft.com/office/drawing/2014/main" id="{7F725468-7232-8FEA-3B50-A0A3C7317F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0298" y="3703720"/>
            <a:ext cx="3886201" cy="16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0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21A5081-189C-8BBF-7E21-16689FBB6D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Protect Your Credit Reputation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49E11BA-8A1F-A240-91BB-88E958BA8F1D}"/>
              </a:ext>
            </a:extLst>
          </p:cNvPr>
          <p:cNvSpPr txBox="1">
            <a:spLocks/>
          </p:cNvSpPr>
          <p:nvPr/>
        </p:nvSpPr>
        <p:spPr>
          <a:xfrm>
            <a:off x="1078925" y="1577641"/>
            <a:ext cx="6469100" cy="49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1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Review credit report</a:t>
            </a:r>
          </a:p>
          <a:p>
            <a:pPr marL="698483" lvl="1" indent="-228600">
              <a:lnSpc>
                <a:spcPct val="11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i="1" dirty="0"/>
              <a:t>https://www.annualcreditreport.com/</a:t>
            </a:r>
          </a:p>
          <a:p>
            <a:pPr marL="698483" lvl="1" indent="-228600">
              <a:lnSpc>
                <a:spcPct val="11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/>
              <a:t>Take advantage of free credit monitoring</a:t>
            </a:r>
          </a:p>
          <a:p>
            <a:pPr marL="241300" lvl="0" indent="-228600">
              <a:lnSpc>
                <a:spcPct val="11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Understanding credit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Credit reports 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Credit scores</a:t>
            </a:r>
          </a:p>
          <a:p>
            <a:pPr marL="241300" lvl="0" indent="-228600">
              <a:lnSpc>
                <a:spcPct val="11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Create healthy habits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Spending plan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Pay on time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Pay off credit cards monthly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Only apply for credit you need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Safeguard information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Reconcile statements</a:t>
            </a:r>
          </a:p>
        </p:txBody>
      </p:sp>
      <p:grpSp>
        <p:nvGrpSpPr>
          <p:cNvPr id="9" name="Group 8" descr="Protect your credit reputation pie chart.">
            <a:extLst>
              <a:ext uri="{FF2B5EF4-FFF2-40B4-BE49-F238E27FC236}">
                <a16:creationId xmlns:a16="http://schemas.microsoft.com/office/drawing/2014/main" id="{E9FEFEC5-DCA8-2090-8285-816A5CFCE0EF}"/>
              </a:ext>
            </a:extLst>
          </p:cNvPr>
          <p:cNvGrpSpPr/>
          <p:nvPr/>
        </p:nvGrpSpPr>
        <p:grpSpPr>
          <a:xfrm>
            <a:off x="5017227" y="2574440"/>
            <a:ext cx="4002082" cy="3631818"/>
            <a:chOff x="5105970" y="2192742"/>
            <a:chExt cx="3588638" cy="3573183"/>
          </a:xfrm>
        </p:grpSpPr>
        <p:pic>
          <p:nvPicPr>
            <p:cNvPr id="19" name="Picture 18">
              <a:hlinkClick r:id="rId2" action="ppaction://hlinkfile"/>
              <a:extLst>
                <a:ext uri="{FF2B5EF4-FFF2-40B4-BE49-F238E27FC236}">
                  <a16:creationId xmlns:a16="http://schemas.microsoft.com/office/drawing/2014/main" id="{90A3C898-B6B9-E598-3560-FE97B318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9575" y="2192742"/>
              <a:ext cx="3405033" cy="35731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FD2EAC-BEF9-F90D-47D4-389049DBFFDB}"/>
                </a:ext>
              </a:extLst>
            </p:cNvPr>
            <p:cNvSpPr/>
            <p:nvPr/>
          </p:nvSpPr>
          <p:spPr>
            <a:xfrm>
              <a:off x="7201889" y="3284562"/>
              <a:ext cx="1244477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Payment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E79491-55B1-75E6-6005-D405D0F6B2BD}"/>
                </a:ext>
              </a:extLst>
            </p:cNvPr>
            <p:cNvSpPr/>
            <p:nvPr/>
          </p:nvSpPr>
          <p:spPr>
            <a:xfrm>
              <a:off x="6219442" y="4166179"/>
              <a:ext cx="124447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Amounts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Owed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861115-4FC2-55F9-300B-C037208B2CD5}"/>
                </a:ext>
              </a:extLst>
            </p:cNvPr>
            <p:cNvSpPr/>
            <p:nvPr/>
          </p:nvSpPr>
          <p:spPr>
            <a:xfrm>
              <a:off x="5105970" y="3381686"/>
              <a:ext cx="16046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Length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 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60A57A-C71C-024C-F5B4-C6FDC4309F45}"/>
                </a:ext>
              </a:extLst>
            </p:cNvPr>
            <p:cNvSpPr/>
            <p:nvPr/>
          </p:nvSpPr>
          <p:spPr>
            <a:xfrm>
              <a:off x="6600300" y="2434771"/>
              <a:ext cx="799086" cy="1003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Types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F7C647-A39F-4921-E50B-C51FDF95737B}"/>
                </a:ext>
              </a:extLst>
            </p:cNvPr>
            <p:cNvSpPr/>
            <p:nvPr/>
          </p:nvSpPr>
          <p:spPr>
            <a:xfrm>
              <a:off x="5951658" y="2704915"/>
              <a:ext cx="799086" cy="79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</a:t>
              </a:r>
              <a:r>
                <a:rPr kumimoji="0" lang="en-US" sz="105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 descr="Paper with hand icon indicating additional resource.">
            <a:extLst>
              <a:ext uri="{FF2B5EF4-FFF2-40B4-BE49-F238E27FC236}">
                <a16:creationId xmlns:a16="http://schemas.microsoft.com/office/drawing/2014/main" id="{A296F4FB-4DD2-1117-B491-C77E17C2EF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6CFAAE-4617-5CC2-570E-96BCCBA94935}"/>
              </a:ext>
            </a:extLst>
          </p:cNvPr>
          <p:cNvSpPr txBox="1"/>
          <p:nvPr/>
        </p:nvSpPr>
        <p:spPr>
          <a:xfrm>
            <a:off x="808602" y="6414560"/>
            <a:ext cx="598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Credit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and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Post-Deployment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Counselee Checklist Available  </a:t>
            </a:r>
          </a:p>
        </p:txBody>
      </p:sp>
    </p:spTree>
    <p:extLst>
      <p:ext uri="{BB962C8B-B14F-4D97-AF65-F5344CB8AC3E}">
        <p14:creationId xmlns:p14="http://schemas.microsoft.com/office/powerpoint/2010/main" val="37755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CF3EBD-859F-A704-A5A2-CE9B4DD57F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Taxes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C6E629-9062-53EF-5191-EDFF676C7064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030455" cy="4942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Combat Zone Tax Exclusion (CZTE)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Tax Filing Considerations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Extensions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Gather documents and prepare to file </a:t>
            </a:r>
            <a:b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</a:b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income tax return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Resources</a:t>
            </a:r>
            <a:r>
              <a:rPr lang="en-US" sz="2700" spc="-5" dirty="0">
                <a:latin typeface="Arial"/>
                <a:cs typeface="Arial"/>
              </a:rPr>
              <a:t> 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IRS Publication 3 </a:t>
            </a:r>
            <a:r>
              <a:rPr lang="en-US" dirty="0">
                <a:solidFill>
                  <a:srgbClr val="004071"/>
                </a:solidFill>
              </a:rPr>
              <a:t>– Armed Forces' Tax Guid</a:t>
            </a:r>
            <a:r>
              <a:rPr lang="en-US" dirty="0">
                <a:solidFill>
                  <a:srgbClr val="002060"/>
                </a:solidFill>
              </a:rPr>
              <a:t>e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Volunteer Income Tax Assistance (VITA)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Military OneSource or FFSC</a:t>
            </a:r>
            <a:endParaRPr lang="en-US" dirty="0">
              <a:solidFill>
                <a:srgbClr val="004071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2" name="Picture 1" descr="Support for Military Personnel &amp; Families • Military OneSource">
            <a:hlinkClick r:id="rId2"/>
            <a:extLst>
              <a:ext uri="{FF2B5EF4-FFF2-40B4-BE49-F238E27FC236}">
                <a16:creationId xmlns:a16="http://schemas.microsoft.com/office/drawing/2014/main" id="{021F0EFF-DDF9-2434-4A65-48888815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631" y="2486128"/>
            <a:ext cx="1488833" cy="11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8ED00F11-ABB5-A4FB-7A85-24E9216186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4E9D66-2E70-CAE6-FE0D-061B2CB409DC}"/>
              </a:ext>
            </a:extLst>
          </p:cNvPr>
          <p:cNvSpPr txBox="1"/>
          <p:nvPr/>
        </p:nvSpPr>
        <p:spPr>
          <a:xfrm>
            <a:off x="808602" y="6414560"/>
            <a:ext cx="598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CZTE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2404405049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BD266FFA-D4A9-2B4C-A4E0-AA380813DFE0}"/>
    </a:ext>
  </a:extLst>
</a:theme>
</file>

<file path=ppt/theme/theme2.xml><?xml version="1.0" encoding="utf-8"?>
<a:theme xmlns:a="http://schemas.openxmlformats.org/drawingml/2006/main" name="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3.xml><?xml version="1.0" encoding="utf-8"?>
<a:theme xmlns:a="http://schemas.openxmlformats.org/drawingml/2006/main" name="4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4.xml><?xml version="1.0" encoding="utf-8"?>
<a:theme xmlns:a="http://schemas.openxmlformats.org/drawingml/2006/main" name="1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5.xml><?xml version="1.0" encoding="utf-8"?>
<a:theme xmlns:a="http://schemas.openxmlformats.org/drawingml/2006/main" name="2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56351</TotalTime>
  <Words>1278</Words>
  <Application>Microsoft Macintosh PowerPoint</Application>
  <PresentationFormat>Letter Paper (8.5x11 in)</PresentationFormat>
  <Paragraphs>305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Title Slides with art</vt:lpstr>
      <vt:lpstr>4_Title Slides with art</vt:lpstr>
      <vt:lpstr>1_Title Slides with art</vt:lpstr>
      <vt:lpstr>2_Title Slides with art</vt:lpstr>
      <vt:lpstr>1_Custom Design</vt:lpstr>
      <vt:lpstr>3_Title Slides with art</vt:lpstr>
      <vt:lpstr>Post-Deployment</vt:lpstr>
      <vt:lpstr>Agenda</vt:lpstr>
      <vt:lpstr>Basic Finance</vt:lpstr>
      <vt:lpstr>Setting Financial Goals</vt:lpstr>
      <vt:lpstr>Spending Plan</vt:lpstr>
      <vt:lpstr>Financial Warning Signs</vt:lpstr>
      <vt:lpstr>Evaluate Payment Methods</vt:lpstr>
      <vt:lpstr>Protect Your Credit Reputation</vt:lpstr>
      <vt:lpstr>Taxes</vt:lpstr>
      <vt:lpstr>Tax Fundamentals</vt:lpstr>
      <vt:lpstr>Consumer Protections</vt:lpstr>
      <vt:lpstr>Military Consumer Protections</vt:lpstr>
      <vt:lpstr>Active-Duty Alerts</vt:lpstr>
      <vt:lpstr>Misleading Consumer Practices</vt:lpstr>
      <vt:lpstr>Major Purchases</vt:lpstr>
      <vt:lpstr>Major Purchase Considerations</vt:lpstr>
      <vt:lpstr>Student Loan Repayment</vt:lpstr>
      <vt:lpstr>Planning for the Future</vt:lpstr>
      <vt:lpstr>LIFE Insurance Needs</vt:lpstr>
      <vt:lpstr>Insurance Overview</vt:lpstr>
      <vt:lpstr>Estate Planning</vt:lpstr>
      <vt:lpstr>Compensation, Benefits,  and Entitlements</vt:lpstr>
      <vt:lpstr>Compensation and Spending Plan</vt:lpstr>
      <vt:lpstr>LES and Banking</vt:lpstr>
      <vt:lpstr>TRICARE Overview</vt:lpstr>
      <vt:lpstr>Survivor Benefits</vt:lpstr>
      <vt:lpstr>Saving and Investing</vt:lpstr>
      <vt:lpstr>Emergency Fund Tips</vt:lpstr>
      <vt:lpstr>Savings Deposit Program (SDP)</vt:lpstr>
      <vt:lpstr>Thrift Savings Plan (TSP)</vt:lpstr>
      <vt:lpstr>Summary and Resources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Readiness: Pre-Deployment</dc:title>
  <dc:creator>Freelance</dc:creator>
  <cp:lastModifiedBy>Samantha Salazar</cp:lastModifiedBy>
  <cp:revision>528</cp:revision>
  <cp:lastPrinted>2019-11-15T04:37:38Z</cp:lastPrinted>
  <dcterms:created xsi:type="dcterms:W3CDTF">2020-01-09T21:14:48Z</dcterms:created>
  <dcterms:modified xsi:type="dcterms:W3CDTF">2023-04-13T21:54:51Z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7832847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2022-10-17T17:59:32Z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b4fd8f51-bded-488e-9879-65e18607cae8</vt:lpwstr>
  </property>
  <property fmtid="{D5CDD505-2E9C-101B-9397-08002B2CF9AE}" pid="11" name="MSIP_Label_21b8b91c-28ee-4d1f-b2ad-f390f537babc_ContentBits">
    <vt:lpwstr>0</vt:lpwstr>
  </property>
</Properties>
</file>